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1659" r:id="rId2"/>
    <p:sldId id="1644" r:id="rId3"/>
    <p:sldId id="1645" r:id="rId4"/>
    <p:sldId id="1632" r:id="rId5"/>
    <p:sldId id="1633" r:id="rId6"/>
    <p:sldId id="1634" r:id="rId7"/>
    <p:sldId id="1635" r:id="rId8"/>
    <p:sldId id="1636" r:id="rId9"/>
    <p:sldId id="1637" r:id="rId10"/>
    <p:sldId id="1640" r:id="rId11"/>
    <p:sldId id="1354" r:id="rId12"/>
    <p:sldId id="1641" r:id="rId13"/>
    <p:sldId id="1643" r:id="rId14"/>
    <p:sldId id="1653" r:id="rId15"/>
    <p:sldId id="1654" r:id="rId16"/>
    <p:sldId id="1655" r:id="rId17"/>
    <p:sldId id="1656" r:id="rId18"/>
    <p:sldId id="1657" r:id="rId19"/>
    <p:sldId id="1658" r:id="rId20"/>
    <p:sldId id="1648" r:id="rId21"/>
    <p:sldId id="1647" r:id="rId22"/>
    <p:sldId id="1649" r:id="rId23"/>
    <p:sldId id="1650" r:id="rId24"/>
    <p:sldId id="1651" r:id="rId25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A200"/>
    <a:srgbClr val="00C000"/>
    <a:srgbClr val="9C5BCD"/>
    <a:srgbClr val="9E5ECE"/>
    <a:srgbClr val="13B1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Стиль із теми 2 –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із теми 2 –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424" autoAdjust="0"/>
    <p:restoredTop sz="94660"/>
  </p:normalViewPr>
  <p:slideViewPr>
    <p:cSldViewPr snapToGrid="0">
      <p:cViewPr>
        <p:scale>
          <a:sx n="58" d="100"/>
          <a:sy n="58" d="100"/>
        </p:scale>
        <p:origin x="-1482" y="-73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8F7B198C-4D93-4D54-AE95-CB8EC82A86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0"/>
          <a:stretch/>
        </p:blipFill>
        <p:spPr>
          <a:xfrm>
            <a:off x="0" y="0"/>
            <a:ext cx="4752896" cy="3795965"/>
          </a:xfrm>
          <a:prstGeom prst="rect">
            <a:avLst/>
          </a:prstGeom>
        </p:spPr>
      </p:pic>
      <p:sp>
        <p:nvSpPr>
          <p:cNvPr id="9" name="Rectangle 24"/>
          <p:cNvSpPr>
            <a:spLocks noChangeArrowheads="1"/>
          </p:cNvSpPr>
          <p:nvPr userDrawn="1"/>
        </p:nvSpPr>
        <p:spPr bwMode="auto">
          <a:xfrm>
            <a:off x="0" y="3527436"/>
            <a:ext cx="12192000" cy="335756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484" y="6021300"/>
            <a:ext cx="5699686" cy="991249"/>
          </a:xfrm>
          <a:prstGeom prst="rect">
            <a:avLst/>
          </a:prstGeom>
        </p:spPr>
      </p:pic>
      <p:sp>
        <p:nvSpPr>
          <p:cNvPr id="11" name="Rectangle 17"/>
          <p:cNvSpPr>
            <a:spLocks noChangeArrowheads="1"/>
          </p:cNvSpPr>
          <p:nvPr userDrawn="1"/>
        </p:nvSpPr>
        <p:spPr bwMode="gray">
          <a:xfrm>
            <a:off x="0" y="3141663"/>
            <a:ext cx="12192000" cy="431800"/>
          </a:xfrm>
          <a:prstGeom prst="rect">
            <a:avLst/>
          </a:prstGeom>
          <a:solidFill>
            <a:srgbClr val="19426B"/>
          </a:solidFill>
          <a:ln w="9525">
            <a:solidFill>
              <a:srgbClr val="19426B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3" name="Oval 25"/>
          <p:cNvSpPr>
            <a:spLocks noChangeArrowheads="1"/>
          </p:cNvSpPr>
          <p:nvPr userDrawn="1"/>
        </p:nvSpPr>
        <p:spPr bwMode="ltGray">
          <a:xfrm>
            <a:off x="1258888" y="4508512"/>
            <a:ext cx="4248150" cy="1800225"/>
          </a:xfrm>
          <a:prstGeom prst="ellipse">
            <a:avLst/>
          </a:prstGeom>
          <a:gradFill rotWithShape="1">
            <a:gsLst>
              <a:gs pos="0">
                <a:srgbClr val="398AC7"/>
              </a:gs>
              <a:gs pos="100000">
                <a:srgbClr val="398AC7">
                  <a:gamma/>
                  <a:shade val="46275"/>
                  <a:invGamma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457200" y="6486536"/>
            <a:ext cx="2133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l" defTabSz="914400" rtl="0" eaLnBrk="1" latinLnBrk="0" hangingPunct="1">
              <a:defRPr sz="12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5" name="Rectangle 5"/>
          <p:cNvSpPr txBox="1">
            <a:spLocks noChangeArrowheads="1"/>
          </p:cNvSpPr>
          <p:nvPr userDrawn="1"/>
        </p:nvSpPr>
        <p:spPr>
          <a:xfrm>
            <a:off x="3124200" y="6486536"/>
            <a:ext cx="2895600" cy="168275"/>
          </a:xfrm>
          <a:prstGeom prst="rect">
            <a:avLst/>
          </a:prstGeom>
        </p:spPr>
        <p:txBody>
          <a:bodyPr/>
          <a:lstStyle>
            <a:defPPr>
              <a:defRPr lang="uk-UA"/>
            </a:defPPr>
            <a:lvl1pPr marL="0" algn="ctr" defTabSz="914400" rtl="0" eaLnBrk="1" latinLnBrk="0" hangingPunct="1">
              <a:defRPr sz="1200" b="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" name="Oval 18"/>
          <p:cNvSpPr>
            <a:spLocks noChangeArrowheads="1"/>
          </p:cNvSpPr>
          <p:nvPr userDrawn="1"/>
        </p:nvSpPr>
        <p:spPr bwMode="gray">
          <a:xfrm>
            <a:off x="276225" y="1255713"/>
            <a:ext cx="4656138" cy="4837112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dist="172739" dir="3238358" algn="ctr" rotWithShape="0">
              <a:srgbClr val="19426B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17" name="Freeform 21" descr="2"/>
          <p:cNvSpPr>
            <a:spLocks/>
          </p:cNvSpPr>
          <p:nvPr userDrawn="1"/>
        </p:nvSpPr>
        <p:spPr bwMode="gray">
          <a:xfrm>
            <a:off x="376245" y="2147896"/>
            <a:ext cx="2103437" cy="3032125"/>
          </a:xfrm>
          <a:custGeom>
            <a:avLst/>
            <a:gdLst>
              <a:gd name="T0" fmla="*/ 1325 w 1325"/>
              <a:gd name="T1" fmla="*/ 960 h 1910"/>
              <a:gd name="T2" fmla="*/ 414 w 1325"/>
              <a:gd name="T3" fmla="*/ 0 h 1910"/>
              <a:gd name="T4" fmla="*/ 27 w 1325"/>
              <a:gd name="T5" fmla="*/ 1014 h 1910"/>
              <a:gd name="T6" fmla="*/ 402 w 1325"/>
              <a:gd name="T7" fmla="*/ 1910 h 1910"/>
              <a:gd name="T8" fmla="*/ 1325 w 1325"/>
              <a:gd name="T9" fmla="*/ 960 h 19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25" h="1910">
                <a:moveTo>
                  <a:pt x="1325" y="960"/>
                </a:moveTo>
                <a:lnTo>
                  <a:pt x="414" y="0"/>
                </a:lnTo>
                <a:cubicBezTo>
                  <a:pt x="238" y="162"/>
                  <a:pt x="0" y="570"/>
                  <a:pt x="27" y="1014"/>
                </a:cubicBezTo>
                <a:cubicBezTo>
                  <a:pt x="53" y="1458"/>
                  <a:pt x="233" y="1748"/>
                  <a:pt x="402" y="1910"/>
                </a:cubicBezTo>
                <a:lnTo>
                  <a:pt x="1325" y="960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>
              <a14:hiddenLine xmlns:a14="http://schemas.microsoft.com/office/drawing/2010/main" w="76200" cmpd="sng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8" name="Freeform 19" descr="4"/>
          <p:cNvSpPr>
            <a:spLocks/>
          </p:cNvSpPr>
          <p:nvPr userDrawn="1"/>
        </p:nvSpPr>
        <p:spPr bwMode="gray">
          <a:xfrm>
            <a:off x="2625727" y="2119317"/>
            <a:ext cx="2139950" cy="3116263"/>
          </a:xfrm>
          <a:custGeom>
            <a:avLst/>
            <a:gdLst>
              <a:gd name="T0" fmla="*/ 951 w 1348"/>
              <a:gd name="T1" fmla="*/ 1963 h 1963"/>
              <a:gd name="T2" fmla="*/ 1338 w 1348"/>
              <a:gd name="T3" fmla="*/ 977 h 1963"/>
              <a:gd name="T4" fmla="*/ 905 w 1348"/>
              <a:gd name="T5" fmla="*/ 0 h 1963"/>
              <a:gd name="T6" fmla="*/ 0 w 1348"/>
              <a:gd name="T7" fmla="*/ 987 h 1963"/>
              <a:gd name="T8" fmla="*/ 951 w 1348"/>
              <a:gd name="T9" fmla="*/ 1963 h 19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8" h="1963">
                <a:moveTo>
                  <a:pt x="951" y="1963"/>
                </a:moveTo>
                <a:cubicBezTo>
                  <a:pt x="1244" y="1689"/>
                  <a:pt x="1348" y="1323"/>
                  <a:pt x="1338" y="977"/>
                </a:cubicBezTo>
                <a:cubicBezTo>
                  <a:pt x="1329" y="629"/>
                  <a:pt x="1132" y="226"/>
                  <a:pt x="905" y="0"/>
                </a:cubicBezTo>
                <a:lnTo>
                  <a:pt x="0" y="987"/>
                </a:lnTo>
                <a:lnTo>
                  <a:pt x="951" y="1963"/>
                </a:lnTo>
                <a:close/>
              </a:path>
            </a:pathLst>
          </a:cu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 dirty="0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19" name="Freeform 20" descr="1"/>
          <p:cNvSpPr>
            <a:spLocks/>
          </p:cNvSpPr>
          <p:nvPr userDrawn="1"/>
        </p:nvSpPr>
        <p:spPr bwMode="gray">
          <a:xfrm>
            <a:off x="1130307" y="1416060"/>
            <a:ext cx="2873375" cy="2182813"/>
          </a:xfrm>
          <a:custGeom>
            <a:avLst/>
            <a:gdLst>
              <a:gd name="T0" fmla="*/ 905 w 1810"/>
              <a:gd name="T1" fmla="*/ 1375 h 1375"/>
              <a:gd name="T2" fmla="*/ 1810 w 1810"/>
              <a:gd name="T3" fmla="*/ 395 h 1375"/>
              <a:gd name="T4" fmla="*/ 876 w 1810"/>
              <a:gd name="T5" fmla="*/ 24 h 1375"/>
              <a:gd name="T6" fmla="*/ 0 w 1810"/>
              <a:gd name="T7" fmla="*/ 396 h 1375"/>
              <a:gd name="T8" fmla="*/ 905 w 1810"/>
              <a:gd name="T9" fmla="*/ 1375 h 13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10" h="1375">
                <a:moveTo>
                  <a:pt x="905" y="1375"/>
                </a:moveTo>
                <a:lnTo>
                  <a:pt x="1810" y="395"/>
                </a:lnTo>
                <a:cubicBezTo>
                  <a:pt x="1612" y="176"/>
                  <a:pt x="1300" y="0"/>
                  <a:pt x="876" y="24"/>
                </a:cubicBezTo>
                <a:cubicBezTo>
                  <a:pt x="452" y="48"/>
                  <a:pt x="252" y="149"/>
                  <a:pt x="0" y="396"/>
                </a:cubicBezTo>
                <a:lnTo>
                  <a:pt x="905" y="1375"/>
                </a:lnTo>
                <a:close/>
              </a:path>
            </a:pathLst>
          </a:cu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0" name="Freeform 22" descr="55282"/>
          <p:cNvSpPr>
            <a:spLocks/>
          </p:cNvSpPr>
          <p:nvPr userDrawn="1"/>
        </p:nvSpPr>
        <p:spPr bwMode="gray">
          <a:xfrm>
            <a:off x="1085855" y="3730636"/>
            <a:ext cx="2962275" cy="2219325"/>
          </a:xfrm>
          <a:custGeom>
            <a:avLst/>
            <a:gdLst>
              <a:gd name="T0" fmla="*/ 927 w 1866"/>
              <a:gd name="T1" fmla="*/ 0 h 1398"/>
              <a:gd name="T2" fmla="*/ 0 w 1866"/>
              <a:gd name="T3" fmla="*/ 975 h 1398"/>
              <a:gd name="T4" fmla="*/ 996 w 1866"/>
              <a:gd name="T5" fmla="*/ 1387 h 1398"/>
              <a:gd name="T6" fmla="*/ 1866 w 1866"/>
              <a:gd name="T7" fmla="*/ 996 h 1398"/>
              <a:gd name="T8" fmla="*/ 927 w 1866"/>
              <a:gd name="T9" fmla="*/ 0 h 1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66" h="1398">
                <a:moveTo>
                  <a:pt x="927" y="0"/>
                </a:moveTo>
                <a:lnTo>
                  <a:pt x="0" y="975"/>
                </a:lnTo>
                <a:cubicBezTo>
                  <a:pt x="203" y="1204"/>
                  <a:pt x="607" y="1398"/>
                  <a:pt x="996" y="1387"/>
                </a:cubicBezTo>
                <a:cubicBezTo>
                  <a:pt x="1385" y="1375"/>
                  <a:pt x="1707" y="1159"/>
                  <a:pt x="1866" y="996"/>
                </a:cubicBezTo>
                <a:lnTo>
                  <a:pt x="927" y="0"/>
                </a:lnTo>
                <a:close/>
              </a:path>
            </a:pathLst>
          </a:custGeom>
          <a:blipFill dpi="0"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  <a:ex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uk-UA">
              <a:solidFill>
                <a:srgbClr val="19426B"/>
              </a:solidFill>
              <a:latin typeface="Arial" panose="020B0604020202020204" pitchFamily="34" charset="0"/>
            </a:endParaRPr>
          </a:p>
        </p:txBody>
      </p:sp>
      <p:sp>
        <p:nvSpPr>
          <p:cNvPr id="21" name="Oval 23"/>
          <p:cNvSpPr>
            <a:spLocks noChangeArrowheads="1"/>
          </p:cNvSpPr>
          <p:nvPr userDrawn="1"/>
        </p:nvSpPr>
        <p:spPr bwMode="gray">
          <a:xfrm>
            <a:off x="1806578" y="2954337"/>
            <a:ext cx="1655763" cy="165576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22" name="TextBox 21"/>
          <p:cNvSpPr txBox="1"/>
          <p:nvPr userDrawn="1"/>
        </p:nvSpPr>
        <p:spPr>
          <a:xfrm>
            <a:off x="1633713" y="2855732"/>
            <a:ext cx="244102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500" b="1" i="1" dirty="0">
                <a:solidFill>
                  <a:srgbClr val="002060"/>
                </a:solidFill>
                <a:latin typeface="Arial" panose="020B0604020202020204" pitchFamily="34" charset="0"/>
              </a:rPr>
              <a:t>1</a:t>
            </a:r>
            <a:r>
              <a:rPr lang="uk-UA" sz="11500" b="1" i="1" dirty="0">
                <a:solidFill>
                  <a:srgbClr val="00206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25" name="Заголовок 1"/>
          <p:cNvSpPr>
            <a:spLocks noGrp="1"/>
          </p:cNvSpPr>
          <p:nvPr>
            <p:ph type="ctrTitle"/>
          </p:nvPr>
        </p:nvSpPr>
        <p:spPr>
          <a:xfrm>
            <a:off x="4847770" y="584394"/>
            <a:ext cx="7151587" cy="1801607"/>
          </a:xfrm>
        </p:spPr>
        <p:txBody>
          <a:bodyPr anchor="ctr">
            <a:normAutofit/>
          </a:bodyPr>
          <a:lstStyle>
            <a:lvl1pPr algn="r">
              <a:defRPr kumimoji="0" lang="uk-UA" sz="4400" b="1" i="0" u="none" strike="noStrike" kern="1200" cap="none" spc="0" normalizeH="0" baseline="0" dirty="0">
                <a:ln>
                  <a:noFill/>
                </a:ln>
                <a:solidFill>
                  <a:srgbClr val="19426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/>
                <a:ea typeface="+mj-ea"/>
                <a:cs typeface="+mj-cs"/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  <p:sp>
        <p:nvSpPr>
          <p:cNvPr id="26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032382" y="3184362"/>
            <a:ext cx="7138989" cy="40341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lang="uk-UA" sz="1600" b="0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marR="0" lvl="0" indent="0" algn="r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BBC00"/>
              </a:buClr>
              <a:buSzTx/>
              <a:buFont typeface="Wingdings" panose="05000000000000000000" pitchFamily="2" charset="2"/>
              <a:buNone/>
              <a:tabLst/>
            </a:pPr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645061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0969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63329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5"/>
          <p:cNvSpPr>
            <a:spLocks noChangeArrowheads="1"/>
          </p:cNvSpPr>
          <p:nvPr userDrawn="1"/>
        </p:nvSpPr>
        <p:spPr bwMode="gray">
          <a:xfrm>
            <a:off x="0" y="798521"/>
            <a:ext cx="12192000" cy="312737"/>
          </a:xfrm>
          <a:prstGeom prst="rect">
            <a:avLst/>
          </a:prstGeom>
          <a:solidFill>
            <a:srgbClr val="19426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sp>
        <p:nvSpPr>
          <p:cNvPr id="8" name="Rectangle 16"/>
          <p:cNvSpPr>
            <a:spLocks noChangeArrowheads="1"/>
          </p:cNvSpPr>
          <p:nvPr userDrawn="1"/>
        </p:nvSpPr>
        <p:spPr bwMode="white">
          <a:xfrm>
            <a:off x="0" y="11"/>
            <a:ext cx="12192000" cy="836613"/>
          </a:xfrm>
          <a:prstGeom prst="rect">
            <a:avLst/>
          </a:prstGeom>
          <a:solidFill>
            <a:srgbClr val="398AC7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0" i="0" u="none" strike="noStrike" kern="0" cap="none" spc="0" normalizeH="0" baseline="0" noProof="0">
              <a:ln>
                <a:noFill/>
              </a:ln>
              <a:solidFill>
                <a:srgbClr val="19426B"/>
              </a:solidFill>
              <a:effectLst/>
              <a:uLnTx/>
              <a:uFillTx/>
              <a:latin typeface="Arial" panose="020B0604020202020204" pitchFamily="34" charset="0"/>
            </a:endParaRPr>
          </a:p>
        </p:txBody>
      </p:sp>
      <p:grpSp>
        <p:nvGrpSpPr>
          <p:cNvPr id="9" name="Group 17"/>
          <p:cNvGrpSpPr>
            <a:grpSpLocks/>
          </p:cNvGrpSpPr>
          <p:nvPr userDrawn="1"/>
        </p:nvGrpSpPr>
        <p:grpSpPr bwMode="auto">
          <a:xfrm>
            <a:off x="10287570" y="188919"/>
            <a:ext cx="1665288" cy="1512887"/>
            <a:chOff x="4604" y="119"/>
            <a:chExt cx="1049" cy="953"/>
          </a:xfrm>
        </p:grpSpPr>
        <p:sp>
          <p:nvSpPr>
            <p:cNvPr id="10" name="Oval 18"/>
            <p:cNvSpPr>
              <a:spLocks noChangeArrowheads="1"/>
            </p:cNvSpPr>
            <p:nvPr userDrawn="1"/>
          </p:nvSpPr>
          <p:spPr bwMode="gray">
            <a:xfrm>
              <a:off x="4921" y="845"/>
              <a:ext cx="732" cy="227"/>
            </a:xfrm>
            <a:prstGeom prst="ellipse">
              <a:avLst/>
            </a:prstGeom>
            <a:gradFill rotWithShape="1">
              <a:gsLst>
                <a:gs pos="0">
                  <a:srgbClr val="19426B"/>
                </a:gs>
                <a:gs pos="100000">
                  <a:srgbClr val="19426B">
                    <a:gamma/>
                    <a:tint val="0"/>
                    <a:invGamma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1" name="Oval 19"/>
            <p:cNvSpPr>
              <a:spLocks noChangeArrowheads="1"/>
            </p:cNvSpPr>
            <p:nvPr userDrawn="1"/>
          </p:nvSpPr>
          <p:spPr bwMode="gray">
            <a:xfrm>
              <a:off x="4604" y="119"/>
              <a:ext cx="932" cy="91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dist="63500" dir="2212194" algn="ctr" rotWithShape="0">
                <a:srgbClr val="19426B"/>
              </a:outerShdw>
            </a:effectLst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2" name="Freeform 20" descr="4"/>
            <p:cNvSpPr>
              <a:spLocks/>
            </p:cNvSpPr>
            <p:nvPr userDrawn="1"/>
          </p:nvSpPr>
          <p:spPr bwMode="gray">
            <a:xfrm>
              <a:off x="5077" y="281"/>
              <a:ext cx="426" cy="588"/>
            </a:xfrm>
            <a:custGeom>
              <a:avLst/>
              <a:gdLst>
                <a:gd name="T0" fmla="*/ 951 w 1348"/>
                <a:gd name="T1" fmla="*/ 1963 h 1963"/>
                <a:gd name="T2" fmla="*/ 1338 w 1348"/>
                <a:gd name="T3" fmla="*/ 977 h 1963"/>
                <a:gd name="T4" fmla="*/ 905 w 1348"/>
                <a:gd name="T5" fmla="*/ 0 h 1963"/>
                <a:gd name="T6" fmla="*/ 0 w 1348"/>
                <a:gd name="T7" fmla="*/ 987 h 1963"/>
                <a:gd name="T8" fmla="*/ 951 w 1348"/>
                <a:gd name="T9" fmla="*/ 1963 h 19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48" h="1963">
                  <a:moveTo>
                    <a:pt x="951" y="1963"/>
                  </a:moveTo>
                  <a:cubicBezTo>
                    <a:pt x="1244" y="1689"/>
                    <a:pt x="1348" y="1323"/>
                    <a:pt x="1338" y="977"/>
                  </a:cubicBezTo>
                  <a:cubicBezTo>
                    <a:pt x="1329" y="629"/>
                    <a:pt x="1132" y="226"/>
                    <a:pt x="905" y="0"/>
                  </a:cubicBezTo>
                  <a:lnTo>
                    <a:pt x="0" y="987"/>
                  </a:lnTo>
                  <a:lnTo>
                    <a:pt x="951" y="1963"/>
                  </a:lnTo>
                  <a:close/>
                </a:path>
              </a:pathLst>
            </a:cu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3" name="Freeform 21" descr="1"/>
            <p:cNvSpPr>
              <a:spLocks/>
            </p:cNvSpPr>
            <p:nvPr userDrawn="1"/>
          </p:nvSpPr>
          <p:spPr bwMode="gray">
            <a:xfrm>
              <a:off x="4779" y="144"/>
              <a:ext cx="572" cy="416"/>
            </a:xfrm>
            <a:custGeom>
              <a:avLst/>
              <a:gdLst>
                <a:gd name="T0" fmla="*/ 905 w 1810"/>
                <a:gd name="T1" fmla="*/ 1388 h 1388"/>
                <a:gd name="T2" fmla="*/ 1810 w 1810"/>
                <a:gd name="T3" fmla="*/ 408 h 1388"/>
                <a:gd name="T4" fmla="*/ 874 w 1810"/>
                <a:gd name="T5" fmla="*/ 40 h 1388"/>
                <a:gd name="T6" fmla="*/ 0 w 1810"/>
                <a:gd name="T7" fmla="*/ 409 h 1388"/>
                <a:gd name="T8" fmla="*/ 905 w 1810"/>
                <a:gd name="T9" fmla="*/ 1388 h 13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10" h="1388">
                  <a:moveTo>
                    <a:pt x="905" y="1388"/>
                  </a:moveTo>
                  <a:lnTo>
                    <a:pt x="1810" y="408"/>
                  </a:lnTo>
                  <a:cubicBezTo>
                    <a:pt x="1612" y="189"/>
                    <a:pt x="1272" y="0"/>
                    <a:pt x="874" y="40"/>
                  </a:cubicBezTo>
                  <a:cubicBezTo>
                    <a:pt x="541" y="52"/>
                    <a:pt x="252" y="162"/>
                    <a:pt x="0" y="409"/>
                  </a:cubicBezTo>
                  <a:lnTo>
                    <a:pt x="905" y="1388"/>
                  </a:lnTo>
                  <a:close/>
                </a:path>
              </a:pathLst>
            </a:custGeom>
            <a:blipFill dpi="0"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4" name="Freeform 22" descr="2"/>
            <p:cNvSpPr>
              <a:spLocks/>
            </p:cNvSpPr>
            <p:nvPr userDrawn="1"/>
          </p:nvSpPr>
          <p:spPr bwMode="gray">
            <a:xfrm>
              <a:off x="4629" y="286"/>
              <a:ext cx="419" cy="572"/>
            </a:xfrm>
            <a:custGeom>
              <a:avLst/>
              <a:gdLst>
                <a:gd name="T0" fmla="*/ 1325 w 1325"/>
                <a:gd name="T1" fmla="*/ 960 h 1910"/>
                <a:gd name="T2" fmla="*/ 414 w 1325"/>
                <a:gd name="T3" fmla="*/ 0 h 1910"/>
                <a:gd name="T4" fmla="*/ 27 w 1325"/>
                <a:gd name="T5" fmla="*/ 1014 h 1910"/>
                <a:gd name="T6" fmla="*/ 402 w 1325"/>
                <a:gd name="T7" fmla="*/ 1910 h 1910"/>
                <a:gd name="T8" fmla="*/ 1325 w 1325"/>
                <a:gd name="T9" fmla="*/ 960 h 1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25" h="1910">
                  <a:moveTo>
                    <a:pt x="1325" y="960"/>
                  </a:moveTo>
                  <a:lnTo>
                    <a:pt x="414" y="0"/>
                  </a:lnTo>
                  <a:cubicBezTo>
                    <a:pt x="238" y="162"/>
                    <a:pt x="0" y="570"/>
                    <a:pt x="27" y="1014"/>
                  </a:cubicBezTo>
                  <a:cubicBezTo>
                    <a:pt x="53" y="1458"/>
                    <a:pt x="233" y="1748"/>
                    <a:pt x="402" y="1910"/>
                  </a:cubicBezTo>
                  <a:lnTo>
                    <a:pt x="1325" y="960"/>
                  </a:lnTo>
                  <a:close/>
                </a:path>
              </a:pathLst>
            </a:custGeom>
            <a:blipFill dpi="0"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5" name="Freeform 23" descr="55282"/>
            <p:cNvSpPr>
              <a:spLocks/>
            </p:cNvSpPr>
            <p:nvPr userDrawn="1"/>
          </p:nvSpPr>
          <p:spPr bwMode="gray">
            <a:xfrm>
              <a:off x="4770" y="585"/>
              <a:ext cx="590" cy="418"/>
            </a:xfrm>
            <a:custGeom>
              <a:avLst/>
              <a:gdLst>
                <a:gd name="T0" fmla="*/ 927 w 1866"/>
                <a:gd name="T1" fmla="*/ 0 h 1398"/>
                <a:gd name="T2" fmla="*/ 0 w 1866"/>
                <a:gd name="T3" fmla="*/ 975 h 1398"/>
                <a:gd name="T4" fmla="*/ 996 w 1866"/>
                <a:gd name="T5" fmla="*/ 1387 h 1398"/>
                <a:gd name="T6" fmla="*/ 1866 w 1866"/>
                <a:gd name="T7" fmla="*/ 996 h 1398"/>
                <a:gd name="T8" fmla="*/ 927 w 1866"/>
                <a:gd name="T9" fmla="*/ 0 h 1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66" h="1398">
                  <a:moveTo>
                    <a:pt x="927" y="0"/>
                  </a:moveTo>
                  <a:lnTo>
                    <a:pt x="0" y="975"/>
                  </a:lnTo>
                  <a:cubicBezTo>
                    <a:pt x="203" y="1204"/>
                    <a:pt x="607" y="1398"/>
                    <a:pt x="996" y="1387"/>
                  </a:cubicBezTo>
                  <a:cubicBezTo>
                    <a:pt x="1385" y="1375"/>
                    <a:pt x="1707" y="1159"/>
                    <a:pt x="1866" y="996"/>
                  </a:cubicBezTo>
                  <a:lnTo>
                    <a:pt x="927" y="0"/>
                  </a:lnTo>
                  <a:close/>
                </a:path>
              </a:pathLst>
            </a:custGeom>
            <a:blipFill dpi="0"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76200" cmpd="sng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  <p:sp>
          <p:nvSpPr>
            <p:cNvPr id="16" name="Oval 24"/>
            <p:cNvSpPr>
              <a:spLocks noChangeArrowheads="1"/>
            </p:cNvSpPr>
            <p:nvPr userDrawn="1"/>
          </p:nvSpPr>
          <p:spPr bwMode="gray">
            <a:xfrm>
              <a:off x="4914" y="438"/>
              <a:ext cx="329" cy="31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uk-UA" sz="1800" b="0" i="0" u="none" strike="noStrike" kern="0" cap="none" spc="0" normalizeH="0" baseline="0" noProof="0">
                <a:ln>
                  <a:noFill/>
                </a:ln>
                <a:solidFill>
                  <a:srgbClr val="19426B"/>
                </a:solidFill>
                <a:effectLst/>
                <a:uLnTx/>
                <a:uFillTx/>
                <a:latin typeface="Arial" panose="020B0604020202020204" pitchFamily="34" charset="0"/>
              </a:endParaRPr>
            </a:p>
          </p:txBody>
        </p:sp>
      </p:grpSp>
      <p:sp>
        <p:nvSpPr>
          <p:cNvPr id="17" name="TextBox 16"/>
          <p:cNvSpPr txBox="1"/>
          <p:nvPr userDrawn="1"/>
        </p:nvSpPr>
        <p:spPr>
          <a:xfrm>
            <a:off x="10647763" y="593038"/>
            <a:ext cx="9486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1</a:t>
            </a:r>
            <a:r>
              <a:rPr lang="uk-UA" sz="4000" b="1" i="1" spc="-400" baseline="0" dirty="0">
                <a:solidFill>
                  <a:srgbClr val="19426B"/>
                </a:solidFill>
                <a:latin typeface="Arial" panose="020B0604020202020204" pitchFamily="34" charset="0"/>
              </a:rPr>
              <a:t>0</a:t>
            </a:r>
          </a:p>
        </p:txBody>
      </p:sp>
      <p:grpSp>
        <p:nvGrpSpPr>
          <p:cNvPr id="19" name="Групувати 18"/>
          <p:cNvGrpSpPr/>
          <p:nvPr userDrawn="1"/>
        </p:nvGrpSpPr>
        <p:grpSpPr>
          <a:xfrm>
            <a:off x="-15225" y="6529734"/>
            <a:ext cx="4680520" cy="328282"/>
            <a:chOff x="467544" y="6485698"/>
            <a:chExt cx="4680520" cy="328281"/>
          </a:xfrm>
        </p:grpSpPr>
        <p:pic>
          <p:nvPicPr>
            <p:cNvPr id="20" name="Picture 3" descr="E:\Робота\Вчитель Інформатики\~~~Сайт~~~\teach-inf.at.ua\FTP\krfb_6465.png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6296" y="6485698"/>
              <a:ext cx="321568" cy="321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TextBox 20"/>
            <p:cNvSpPr txBox="1"/>
            <p:nvPr/>
          </p:nvSpPr>
          <p:spPr>
            <a:xfrm>
              <a:off x="467544" y="6506203"/>
              <a:ext cx="4680520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 sz="1400" b="1" i="1" dirty="0">
                <a:solidFill>
                  <a:srgbClr val="19426B"/>
                </a:solidFill>
                <a:latin typeface="Verdana"/>
              </a:endParaRPr>
            </a:p>
          </p:txBody>
        </p:sp>
      </p:grpSp>
      <p:sp>
        <p:nvSpPr>
          <p:cNvPr id="22" name="Заголовок 1"/>
          <p:cNvSpPr>
            <a:spLocks noGrp="1"/>
          </p:cNvSpPr>
          <p:nvPr>
            <p:ph type="title"/>
          </p:nvPr>
        </p:nvSpPr>
        <p:spPr>
          <a:xfrm>
            <a:off x="1170688" y="162512"/>
            <a:ext cx="9053954" cy="532820"/>
          </a:xfr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lnSpcReduction="10000"/>
          </a:bodyPr>
          <a:lstStyle>
            <a:lvl1pPr>
              <a:defRPr kumimoji="0" lang="uk-UA" sz="3200" b="1" i="0" u="none" strike="noStrike" cap="none" spc="0" normalizeH="0" baseline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</a:defRPr>
            </a:lvl1pPr>
          </a:lstStyle>
          <a:p>
            <a:pPr marL="0" lvl="0" fontAlgn="base">
              <a:lnSpc>
                <a:spcPct val="100000"/>
              </a:lnSpc>
              <a:spcAft>
                <a:spcPct val="0"/>
              </a:spcAft>
            </a:pPr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717398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391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і області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14032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7997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459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038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3831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899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4E9269-1560-433C-88F4-3A78CD881B3D}" type="datetimeFigureOut">
              <a:rPr lang="uk-UA" smtClean="0"/>
              <a:pPr/>
              <a:t>24.05.2021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52E948-F03E-4133-ABAE-EC8DE8272D46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2280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360" y="2040297"/>
            <a:ext cx="9053954" cy="1878560"/>
          </a:xfrm>
        </p:spPr>
        <p:txBody>
          <a:bodyPr>
            <a:normAutofit/>
          </a:bodyPr>
          <a:lstStyle/>
          <a:p>
            <a:r>
              <a:rPr lang="uk-UA" dirty="0" smtClean="0">
                <a:solidFill>
                  <a:schemeClr val="tx1"/>
                </a:solidFill>
              </a:rPr>
              <a:t>Класифікація документів</a:t>
            </a:r>
            <a:endParaRPr lang="uk-UA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43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224408" y="1361863"/>
            <a:ext cx="11764392" cy="5324535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solidFill>
                  <a:schemeClr val="bg1"/>
                </a:solidFill>
              </a:rPr>
              <a:t>За місцем складання розрізняють такі документи: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внутрішні</a:t>
            </a:r>
            <a:r>
              <a:rPr lang="uk-UA" sz="2800" dirty="0" smtClean="0">
                <a:solidFill>
                  <a:schemeClr val="bg1"/>
                </a:solidFill>
              </a:rPr>
              <a:t>,   що   стосуються   внутрішніх   питань   </a:t>
            </a:r>
            <a:br>
              <a:rPr lang="uk-UA" sz="2800" dirty="0" smtClean="0">
                <a:solidFill>
                  <a:schemeClr val="bg1"/>
                </a:solidFill>
              </a:rPr>
            </a:br>
            <a:r>
              <a:rPr lang="uk-UA" sz="2800" dirty="0" smtClean="0">
                <a:solidFill>
                  <a:schemeClr val="bg1"/>
                </a:solidFill>
              </a:rPr>
              <a:t>підприємства (організації, установи) і не виходять за його межі;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зовнішні</a:t>
            </a:r>
            <a:r>
              <a:rPr lang="uk-UA" sz="2800" dirty="0" smtClean="0">
                <a:solidFill>
                  <a:schemeClr val="bg1"/>
                </a:solidFill>
              </a:rPr>
              <a:t>, тобто вхідна та вихідна кореспонденція.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 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b="1" dirty="0" smtClean="0">
                <a:solidFill>
                  <a:schemeClr val="bg1"/>
                </a:solidFill>
              </a:rPr>
              <a:t>За терміном виконання документи бувають: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термінові</a:t>
            </a:r>
            <a:r>
              <a:rPr lang="uk-UA" sz="2800" dirty="0" smtClean="0">
                <a:solidFill>
                  <a:schemeClr val="bg1"/>
                </a:solidFill>
              </a:rPr>
              <a:t>,   що   виконуються  у   строки,   встановлені  </a:t>
            </a:r>
            <a:br>
              <a:rPr lang="uk-UA" sz="2800" dirty="0" smtClean="0">
                <a:solidFill>
                  <a:schemeClr val="bg1"/>
                </a:solidFill>
              </a:rPr>
            </a:br>
            <a:r>
              <a:rPr lang="uk-UA" sz="2800" dirty="0" smtClean="0">
                <a:solidFill>
                  <a:schemeClr val="bg1"/>
                </a:solidFill>
              </a:rPr>
              <a:t>законом, відповідним правовим актом, керівником, а також документи з позначкою «Терміново»;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нетермінові</a:t>
            </a:r>
            <a:r>
              <a:rPr lang="uk-UA" sz="2800" dirty="0" smtClean="0">
                <a:solidFill>
                  <a:schemeClr val="bg1"/>
                </a:solidFill>
              </a:rPr>
              <a:t>, які виконуються в строки, визначені керівництвом підприємства (організації, установи, фірми).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0700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179958" y="1481634"/>
            <a:ext cx="11834242" cy="5093702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uk-UA" sz="2500" b="1" dirty="0" smtClean="0">
                <a:solidFill>
                  <a:schemeClr val="bg1"/>
                </a:solidFill>
              </a:rPr>
              <a:t>За терміном зберігання:</a:t>
            </a:r>
            <a:endParaRPr lang="ru-RU" sz="2500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uk-UA" sz="2500" dirty="0" smtClean="0">
                <a:solidFill>
                  <a:schemeClr val="bg1"/>
                </a:solidFill>
              </a:rPr>
              <a:t>Постійного зберігання;</a:t>
            </a:r>
            <a:endParaRPr lang="ru-RU" sz="2500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uk-UA" sz="2500" dirty="0" smtClean="0">
                <a:solidFill>
                  <a:schemeClr val="bg1"/>
                </a:solidFill>
              </a:rPr>
              <a:t>Тривалого зберігання (понад 10 років);</a:t>
            </a:r>
            <a:endParaRPr lang="ru-RU" sz="2500" dirty="0" smtClean="0">
              <a:solidFill>
                <a:schemeClr val="bg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uk-UA" sz="2500" dirty="0" smtClean="0">
                <a:solidFill>
                  <a:schemeClr val="bg1"/>
                </a:solidFill>
              </a:rPr>
              <a:t>Тимчасового зберігання (до 10 років).</a:t>
            </a:r>
            <a:endParaRPr lang="ru-RU" sz="2500" dirty="0" smtClean="0">
              <a:solidFill>
                <a:schemeClr val="bg1"/>
              </a:solidFill>
            </a:endParaRPr>
          </a:p>
          <a:p>
            <a:r>
              <a:rPr lang="uk-UA" sz="2500" dirty="0" smtClean="0">
                <a:solidFill>
                  <a:schemeClr val="bg1"/>
                </a:solidFill>
              </a:rPr>
              <a:t> </a:t>
            </a:r>
            <a:endParaRPr lang="ru-RU" sz="2500" dirty="0" smtClean="0">
              <a:solidFill>
                <a:schemeClr val="bg1"/>
              </a:solidFill>
            </a:endParaRPr>
          </a:p>
          <a:p>
            <a:pPr algn="just"/>
            <a:r>
              <a:rPr lang="uk-UA" sz="2500" b="1" dirty="0" smtClean="0">
                <a:solidFill>
                  <a:schemeClr val="bg1"/>
                </a:solidFill>
              </a:rPr>
              <a:t>За юридичною силою документи поділяються на</a:t>
            </a:r>
            <a:r>
              <a:rPr lang="uk-UA" sz="2500" dirty="0" smtClean="0">
                <a:solidFill>
                  <a:schemeClr val="bg1"/>
                </a:solidFill>
              </a:rPr>
              <a:t>   </a:t>
            </a:r>
            <a:endParaRPr lang="ru-RU" sz="25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500" b="1" dirty="0" smtClean="0">
                <a:solidFill>
                  <a:schemeClr val="bg1"/>
                </a:solidFill>
              </a:rPr>
              <a:t>справжні</a:t>
            </a:r>
            <a:r>
              <a:rPr lang="uk-UA" sz="2500" dirty="0" smtClean="0">
                <a:solidFill>
                  <a:schemeClr val="bg1"/>
                </a:solidFill>
              </a:rPr>
              <a:t> (істинні), що готуються в установленому законом порядку за всіма правилами. </a:t>
            </a:r>
          </a:p>
          <a:p>
            <a:pPr lvl="0" algn="just">
              <a:buFont typeface="Arial" pitchFamily="34" charset="0"/>
              <a:buChar char="•"/>
            </a:pPr>
            <a:endParaRPr lang="ru-RU" sz="2500" dirty="0" smtClean="0">
              <a:solidFill>
                <a:schemeClr val="bg1"/>
              </a:solidFill>
            </a:endParaRPr>
          </a:p>
          <a:p>
            <a:pPr algn="just"/>
            <a:r>
              <a:rPr lang="uk-UA" sz="2500" dirty="0" smtClean="0">
                <a:solidFill>
                  <a:schemeClr val="bg1"/>
                </a:solidFill>
              </a:rPr>
              <a:t>Своєю чергою, справжні документи бувають: чинні, </a:t>
            </a:r>
            <a:r>
              <a:rPr lang="uk-UA" sz="2500" dirty="0" err="1" smtClean="0">
                <a:solidFill>
                  <a:schemeClr val="bg1"/>
                </a:solidFill>
              </a:rPr>
              <a:t>нечинні</a:t>
            </a:r>
            <a:r>
              <a:rPr lang="uk-UA" sz="2500" dirty="0" smtClean="0">
                <a:solidFill>
                  <a:schemeClr val="bg1"/>
                </a:solidFill>
              </a:rPr>
              <a:t>. </a:t>
            </a:r>
          </a:p>
          <a:p>
            <a:pPr algn="just"/>
            <a:endParaRPr lang="uk-UA" sz="25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500" b="1" dirty="0" smtClean="0">
                <a:solidFill>
                  <a:schemeClr val="bg1"/>
                </a:solidFill>
              </a:rPr>
              <a:t>фальшиві (підроблені)</a:t>
            </a:r>
            <a:r>
              <a:rPr lang="uk-UA" sz="2500" dirty="0" smtClean="0">
                <a:solidFill>
                  <a:schemeClr val="bg1"/>
                </a:solidFill>
              </a:rPr>
              <a:t>, в яких зміст чи оформлення не відповідає істині. </a:t>
            </a:r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05358" y="1754754"/>
            <a:ext cx="11834242" cy="483209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За походженням документи поділяються на: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службові</a:t>
            </a:r>
            <a:r>
              <a:rPr lang="uk-UA" sz="2800" dirty="0" smtClean="0">
                <a:solidFill>
                  <a:schemeClr val="bg1"/>
                </a:solidFill>
              </a:rPr>
              <a:t>,   що   стосуються   діяльності   підприємства (організації, установи, фірми);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офіційно-особисті</a:t>
            </a:r>
            <a:r>
              <a:rPr lang="uk-UA" sz="2800" dirty="0" smtClean="0">
                <a:solidFill>
                  <a:schemeClr val="bg1"/>
                </a:solidFill>
              </a:rPr>
              <a:t>, які стосуються конкретних осіб, тобто іменні (скарги, заяви тощо).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 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b="1" dirty="0" smtClean="0">
                <a:solidFill>
                  <a:schemeClr val="bg1"/>
                </a:solidFill>
              </a:rPr>
              <a:t>За гласністю документи бувають: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звичайні</a:t>
            </a:r>
            <a:r>
              <a:rPr lang="uk-UA" sz="2800" dirty="0" smtClean="0">
                <a:solidFill>
                  <a:schemeClr val="bg1"/>
                </a:solidFill>
              </a:rPr>
              <a:t>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для службового користування </a:t>
            </a:r>
            <a:r>
              <a:rPr lang="uk-UA" sz="2800" dirty="0" smtClean="0">
                <a:solidFill>
                  <a:schemeClr val="bg1"/>
                </a:solidFill>
              </a:rPr>
              <a:t>(ДСК);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800" b="1" dirty="0" smtClean="0">
                <a:solidFill>
                  <a:schemeClr val="bg1"/>
                </a:solidFill>
              </a:rPr>
              <a:t>таємні</a:t>
            </a:r>
            <a:r>
              <a:rPr lang="uk-UA" sz="2800" dirty="0" smtClean="0">
                <a:solidFill>
                  <a:schemeClr val="bg1"/>
                </a:solidFill>
              </a:rPr>
              <a:t>;</a:t>
            </a:r>
            <a:endParaRPr lang="ru-RU" sz="28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ru-RU" sz="2800" b="1" dirty="0" err="1">
                <a:solidFill>
                  <a:schemeClr val="bg1"/>
                </a:solidFill>
              </a:rPr>
              <a:t>конфіденційні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 smtClean="0">
                <a:solidFill>
                  <a:schemeClr val="bg1"/>
                </a:solidFill>
              </a:rPr>
              <a:t>та інші.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11265" name="Picture 1" descr="C:\Users\Nataljya\Downloads\pngtree-house-delivery-order-png-clipart_33433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366068" y="3718759"/>
            <a:ext cx="2442755" cy="27133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05358" y="1754754"/>
            <a:ext cx="11834242" cy="4893647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400" b="1" dirty="0" smtClean="0">
                <a:solidFill>
                  <a:schemeClr val="bg1"/>
                </a:solidFill>
              </a:rPr>
              <a:t>За стадіями виготовлення розрізняють такі документи: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400" b="1" dirty="0" smtClean="0">
                <a:solidFill>
                  <a:schemeClr val="bg1"/>
                </a:solidFill>
              </a:rPr>
              <a:t>оригінали</a:t>
            </a:r>
            <a:r>
              <a:rPr lang="uk-UA" sz="2400" dirty="0" smtClean="0">
                <a:solidFill>
                  <a:schemeClr val="bg1"/>
                </a:solidFill>
              </a:rPr>
              <a:t> - перші або єдині примірники офіційних документів;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400" b="1" dirty="0" smtClean="0">
                <a:solidFill>
                  <a:schemeClr val="bg1"/>
                </a:solidFill>
              </a:rPr>
              <a:t>копії </a:t>
            </a:r>
            <a:r>
              <a:rPr lang="uk-UA" sz="2400" dirty="0" smtClean="0">
                <a:solidFill>
                  <a:schemeClr val="bg1"/>
                </a:solidFill>
              </a:rPr>
              <a:t>- документи, в яких точно відтворено інформацію інших документів, а також усі їхні зовнішні ознаки чи частину їх і відповідним чином оформлені. </a:t>
            </a:r>
            <a:endParaRPr lang="ru-RU" sz="2400" dirty="0" smtClean="0">
              <a:solidFill>
                <a:schemeClr val="bg1"/>
              </a:solidFill>
            </a:endParaRPr>
          </a:p>
          <a:p>
            <a:pPr algn="just"/>
            <a:endParaRPr lang="uk-UA" sz="2400" dirty="0" smtClean="0">
              <a:solidFill>
                <a:schemeClr val="bg1"/>
              </a:solidFill>
            </a:endParaRPr>
          </a:p>
          <a:p>
            <a:pPr algn="just"/>
            <a:r>
              <a:rPr lang="uk-UA" sz="2400" dirty="0" smtClean="0">
                <a:solidFill>
                  <a:schemeClr val="bg1"/>
                </a:solidFill>
              </a:rPr>
              <a:t>Існують такі різновиди копій: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400" b="1" dirty="0" smtClean="0">
                <a:solidFill>
                  <a:schemeClr val="bg1"/>
                </a:solidFill>
              </a:rPr>
              <a:t>відпуск</a:t>
            </a:r>
            <a:r>
              <a:rPr lang="uk-UA" sz="2400" dirty="0" smtClean="0">
                <a:solidFill>
                  <a:schemeClr val="bg1"/>
                </a:solidFill>
              </a:rPr>
              <a:t> (повна копія вихідного документа, виготовлена водночас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з оригіналом через копіювальний папір);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400" b="1" dirty="0" smtClean="0">
                <a:solidFill>
                  <a:schemeClr val="bg1"/>
                </a:solidFill>
              </a:rPr>
              <a:t>витяг</a:t>
            </a:r>
            <a:r>
              <a:rPr lang="uk-UA" sz="2400" dirty="0" smtClean="0">
                <a:solidFill>
                  <a:schemeClr val="bg1"/>
                </a:solidFill>
              </a:rPr>
              <a:t> (копія офіційного документа, що відтворює певну його частину </a:t>
            </a:r>
            <a:br>
              <a:rPr lang="uk-UA" sz="2400" dirty="0" smtClean="0">
                <a:solidFill>
                  <a:schemeClr val="bg1"/>
                </a:solidFill>
              </a:rPr>
            </a:br>
            <a:r>
              <a:rPr lang="uk-UA" sz="2400" dirty="0" smtClean="0">
                <a:solidFill>
                  <a:schemeClr val="bg1"/>
                </a:solidFill>
              </a:rPr>
              <a:t>і відповідно засвідчена); </a:t>
            </a:r>
            <a:endParaRPr lang="ru-RU" sz="24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400" b="1" dirty="0" smtClean="0">
                <a:solidFill>
                  <a:schemeClr val="bg1"/>
                </a:solidFill>
              </a:rPr>
              <a:t>дублікат</a:t>
            </a:r>
            <a:r>
              <a:rPr lang="uk-UA" sz="2400" dirty="0" smtClean="0">
                <a:solidFill>
                  <a:schemeClr val="bg1"/>
                </a:solidFill>
              </a:rPr>
              <a:t> (повторний примірник документа, який має юридичну силу оригіналу)</a:t>
            </a:r>
            <a:r>
              <a:rPr lang="ru-RU" sz="2400" dirty="0" smtClean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b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3529" y="2020922"/>
            <a:ext cx="8670471" cy="4201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високим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рівнем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стандартизації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створюють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затвердженою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формою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тобто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відповідно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формуляра-зразка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Кожний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складається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окремих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елементів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які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називаються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реквізитами</a:t>
            </a:r>
            <a:r>
              <a:rPr lang="en-US" sz="2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Сукупність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розташованих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певній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послідовності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називається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i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формуляром</a:t>
            </a:r>
            <a:r>
              <a:rPr lang="en-US" sz="2800" b="1" i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lvl="0"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Формуляр-зразок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модель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побудови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однотипних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5236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08414" y="1583871"/>
            <a:ext cx="7135586" cy="447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Державний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герб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Емблема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Зображення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державних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нагород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Українським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класифікатором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(УКПО).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Код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Українським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класифікатором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управлінської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документації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(УКУД).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міністерства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вищої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замовника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Повна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організації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установи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чи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автора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структурного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підрозділу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455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7829" y="1706990"/>
            <a:ext cx="8556171" cy="4330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підприємства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зв'язку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поштова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телеграфна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адреса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телетайпа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(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абонентського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телеграфу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),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факсу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рахунка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банку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Назва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Дата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Посилання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індекс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дату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вхідного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складання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або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видання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обмеження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доступу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Адресат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затвердження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80000"/>
              </a:lnSpc>
              <a:spcBef>
                <a:spcPts val="560"/>
              </a:spcBef>
              <a:buClr>
                <a:schemeClr val="hlink"/>
              </a:buClr>
              <a:buSzPct val="80357"/>
              <a:buFont typeface="Arial"/>
              <a:buChar char="•"/>
            </a:pPr>
            <a:r>
              <a:rPr lang="en-US" sz="24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Резолюція</a:t>
            </a:r>
            <a:r>
              <a:rPr lang="en-US" sz="24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225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Реквізити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розташування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в </a:t>
            </a:r>
            <a:b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</a:b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організаційно-розпорядчих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документах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1253020"/>
            <a:ext cx="6096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Заголовок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тексту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контроль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Текст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наявність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додатка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Підпис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Гриф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погодження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Візи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Печатка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засвідчення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копій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Прізвище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номер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телефону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й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направлення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його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справи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перенесення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відомостей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машинний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носій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480"/>
              </a:spcBef>
              <a:buClr>
                <a:schemeClr val="hlink"/>
              </a:buClr>
              <a:buSzPct val="79861"/>
              <a:buFont typeface="Arial"/>
              <a:buChar char="•"/>
            </a:pP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Відмітка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надходження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0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242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5557" y="1771623"/>
            <a:ext cx="8768443" cy="4976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обов'язкових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разі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потреби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може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бути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доповнений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такими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відомостями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: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виконавці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розписка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виконавця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одержання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хід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виконання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додатки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  <a:p>
            <a:pPr lvl="0">
              <a:lnSpc>
                <a:spcPct val="90000"/>
              </a:lnSpc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Розрізняють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два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основні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формулярів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з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поздовжнім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кутовим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розміщенням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lvl="0">
              <a:lnSpc>
                <a:spcPct val="90000"/>
              </a:lnSpc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У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різних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типах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склад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неоднаковий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Він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залежить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змісту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призначення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і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способу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обробки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</a:p>
          <a:p>
            <a:pPr lvl="0">
              <a:lnSpc>
                <a:spcPct val="90000"/>
              </a:lnSpc>
              <a:spcBef>
                <a:spcPts val="640"/>
              </a:spcBef>
              <a:buClr>
                <a:schemeClr val="hlink"/>
              </a:buClr>
              <a:buSzPct val="80729"/>
              <a:buFont typeface="Arial"/>
              <a:buChar char="•"/>
            </a:pP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Кожному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відведене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певне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робить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зручними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для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зорового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сприйняття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спрощує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опрацювання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85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6186" y="1489893"/>
            <a:ext cx="966651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—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друкована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стандартна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форма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документа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реквізитами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що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містять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постійну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інформацію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заповнюють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конкретними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відомостями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Найпоширенішими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є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актів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наказів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протоколів</a:t>
            </a:r>
            <a:r>
              <a:rPr lang="en-US" sz="2800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листів</a:t>
            </a:r>
            <a:r>
              <a:rPr lang="en-US" sz="2800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виготовляють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згідно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вимогами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державних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стандартів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та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Примірної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інструкції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діловодства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у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міністерствах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інших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центральних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органах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виконавчої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влади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місцевих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органах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виконавчої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влади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від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17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жовтня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1997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року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з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обов'язковим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додержанням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правил</a:t>
            </a:r>
            <a:r>
              <a:rPr lang="en-US" sz="2800" dirty="0" smtClean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.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Виготовлення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бланків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конкретних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видів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документів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допускається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,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якщо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їх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кількість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на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рік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перевищує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 </a:t>
            </a:r>
            <a:r>
              <a:rPr lang="en-US" sz="2800" b="1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200 </a:t>
            </a:r>
            <a:r>
              <a:rPr lang="en-US" sz="2800" b="1" dirty="0" err="1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одиниць</a:t>
            </a:r>
            <a:r>
              <a:rPr lang="en-US" sz="2800" dirty="0">
                <a:solidFill>
                  <a:schemeClr val="dk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Tahoma"/>
              </a:rPr>
              <a:t>;</a:t>
            </a:r>
          </a:p>
          <a:p>
            <a:pPr lvl="0"/>
            <a:endParaRPr lang="en-US" sz="2800" dirty="0">
              <a:solidFill>
                <a:schemeClr val="dk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Tahoma"/>
            </a:endParaRP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1634241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135508" y="1755563"/>
            <a:ext cx="1187869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 smtClean="0">
                <a:solidFill>
                  <a:schemeClr val="bg1"/>
                </a:solidFill>
              </a:rPr>
              <a:t>Документ </a:t>
            </a:r>
            <a:r>
              <a:rPr lang="uk-UA" sz="2800" dirty="0" smtClean="0">
                <a:solidFill>
                  <a:schemeClr val="bg1"/>
                </a:solidFill>
              </a:rPr>
              <a:t>- це матеріальний об'єкт, що містить у зафіксованому вигляді   інформацію,   оформлений   у   зведеному   порядку   і  має відповідно до чинного законодавства юридичну силу (ДСТУ 2732 - 94 «Діловодство та архівна справа. Терміни та визначення»).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141858" y="4294644"/>
            <a:ext cx="11872342" cy="224676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b="1" dirty="0" smtClean="0">
                <a:solidFill>
                  <a:schemeClr val="bg1"/>
                </a:solidFill>
              </a:rPr>
              <a:t>Класифікація  документів</a:t>
            </a:r>
            <a:r>
              <a:rPr lang="uk-UA" sz="2800" dirty="0" smtClean="0">
                <a:solidFill>
                  <a:schemeClr val="bg1"/>
                </a:solidFill>
              </a:rPr>
              <a:t>  -  це  поділ їх на класи за найбільш загальними   ознаками  схожості та відмінності.   </a:t>
            </a: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endParaRPr lang="uk-UA" sz="2800" dirty="0" smtClean="0">
              <a:solidFill>
                <a:schemeClr val="bg1"/>
              </a:solidFill>
            </a:endParaRPr>
          </a:p>
          <a:p>
            <a:pPr lvl="0" indent="457189"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uk-UA" sz="2800" dirty="0" smtClean="0">
                <a:solidFill>
                  <a:schemeClr val="bg1"/>
                </a:solidFill>
              </a:rPr>
              <a:t>Мета класифікації полягає в підвищенні оперативності роботи апарату управління та відповідальності    виконавців.    </a:t>
            </a:r>
            <a:endParaRPr lang="uk-UA" sz="2800" b="1" i="1" kern="0" dirty="0">
              <a:solidFill>
                <a:schemeClr val="bg1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23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05358" y="1894454"/>
            <a:ext cx="11834242" cy="452431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3200" b="1" i="1" dirty="0" smtClean="0">
                <a:solidFill>
                  <a:schemeClr val="bg1"/>
                </a:solidFill>
              </a:rPr>
              <a:t>Документообіг</a:t>
            </a:r>
            <a:r>
              <a:rPr lang="uk-UA" sz="3200" dirty="0" smtClean="0">
                <a:solidFill>
                  <a:schemeClr val="bg1"/>
                </a:solidFill>
              </a:rPr>
              <a:t> — це рух документів в установі, організації, структурі з часу їх створення чи отримання до завершення чи відправлення адресатові; це комплекс робіт з документами, створеними чи отриманими установами: </a:t>
            </a:r>
          </a:p>
          <a:p>
            <a:pPr algn="just"/>
            <a:r>
              <a:rPr lang="uk-UA" sz="3200" b="1" dirty="0" smtClean="0">
                <a:solidFill>
                  <a:schemeClr val="bg1"/>
                </a:solidFill>
              </a:rPr>
              <a:t>прийняття, розподіл, реєстрація, контроль за виконанням, формування справ, зберігання і використання документації, рух документів між інстанціями.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Документообіг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TextBox 31"/>
          <p:cNvSpPr txBox="1"/>
          <p:nvPr/>
        </p:nvSpPr>
        <p:spPr>
          <a:xfrm>
            <a:off x="205358" y="1754754"/>
            <a:ext cx="11834242" cy="4832092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800" b="1" dirty="0" smtClean="0">
                <a:solidFill>
                  <a:schemeClr val="bg1"/>
                </a:solidFill>
              </a:rPr>
              <a:t>Вимогами дотримання документообігу є: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а) проходження документів найшвидшим шляхом через найменшу кількість інстанцій, що приведе до мінімуму переміщення документів;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б) розподіл документів між працівниками відповідно до їх функціональних обов'язків;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в) зумовленість переміщення документів службовою необхідністю, вилучен­ням зайвих, дублюючих інстанцій;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г) одноманітність маршруту і складу технологічних операцій для деяких категорій документів, одноразовість виконання кожної операції.</a:t>
            </a:r>
            <a:endParaRPr lang="ru-RU" sz="2800" dirty="0" smtClean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Документообіг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18058" y="1500754"/>
            <a:ext cx="7935342" cy="5078313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Документообіг як технологічний процес поділяється на кілька складових частин - </a:t>
            </a:r>
            <a:r>
              <a:rPr lang="uk-UA" sz="2700" b="1" i="1" dirty="0" err="1" smtClean="0">
                <a:solidFill>
                  <a:schemeClr val="bg1"/>
                </a:solidFill>
              </a:rPr>
              <a:t>документопотоків</a:t>
            </a:r>
            <a:r>
              <a:rPr lang="uk-UA" sz="2700" dirty="0" smtClean="0">
                <a:solidFill>
                  <a:schemeClr val="bg1"/>
                </a:solidFill>
              </a:rPr>
              <a:t>:</a:t>
            </a:r>
            <a:endParaRPr lang="ru-RU" sz="2700" dirty="0" smtClean="0">
              <a:solidFill>
                <a:schemeClr val="bg1"/>
              </a:solidFill>
            </a:endParaRPr>
          </a:p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1) потік документів, що надійшли до установи;</a:t>
            </a:r>
            <a:endParaRPr lang="ru-RU" sz="2700" dirty="0" smtClean="0">
              <a:solidFill>
                <a:schemeClr val="bg1"/>
              </a:solidFill>
            </a:endParaRPr>
          </a:p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2) потік документів, що відправляються з установи;</a:t>
            </a:r>
            <a:endParaRPr lang="ru-RU" sz="2700" dirty="0" smtClean="0">
              <a:solidFill>
                <a:schemeClr val="bg1"/>
              </a:solidFill>
            </a:endParaRPr>
          </a:p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3) потік внутрішніх документів.</a:t>
            </a:r>
            <a:endParaRPr lang="ru-RU" sz="2700" dirty="0" smtClean="0">
              <a:solidFill>
                <a:schemeClr val="bg1"/>
              </a:solidFill>
            </a:endParaRPr>
          </a:p>
          <a:p>
            <a:pPr algn="just"/>
            <a:endParaRPr lang="uk-UA" sz="2700" dirty="0" smtClean="0">
              <a:solidFill>
                <a:schemeClr val="bg1"/>
              </a:solidFill>
            </a:endParaRPr>
          </a:p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Кількість документів кожного потоку за певний період (місяць, квартал, рік) становить </a:t>
            </a:r>
            <a:r>
              <a:rPr lang="uk-UA" sz="2700" b="1" i="1" dirty="0" smtClean="0">
                <a:solidFill>
                  <a:schemeClr val="bg1"/>
                </a:solidFill>
              </a:rPr>
              <a:t>обсяг документообігу</a:t>
            </a:r>
            <a:r>
              <a:rPr lang="uk-UA" sz="2700" dirty="0" smtClean="0">
                <a:solidFill>
                  <a:schemeClr val="bg1"/>
                </a:solidFill>
              </a:rPr>
              <a:t>.</a:t>
            </a:r>
            <a:endParaRPr lang="ru-RU" sz="27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6" b="12500"/>
          <a:stretch/>
        </p:blipFill>
        <p:spPr bwMode="auto">
          <a:xfrm>
            <a:off x="8324305" y="2982322"/>
            <a:ext cx="3611850" cy="170397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Документообіг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358" y="1361054"/>
            <a:ext cx="11770742" cy="5331846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3100" dirty="0" smtClean="0">
                <a:solidFill>
                  <a:schemeClr val="bg1"/>
                </a:solidFill>
              </a:rPr>
              <a:t>	Річний обсяг документообігу є вихідною величиною для підрахунку чисельності працівників </a:t>
            </a:r>
            <a:r>
              <a:rPr lang="uk-UA" sz="3100" dirty="0" err="1" smtClean="0">
                <a:solidFill>
                  <a:schemeClr val="bg1"/>
                </a:solidFill>
              </a:rPr>
              <a:t>документаційної</a:t>
            </a:r>
            <a:r>
              <a:rPr lang="uk-UA" sz="3100" dirty="0" smtClean="0">
                <a:solidFill>
                  <a:schemeClr val="bg1"/>
                </a:solidFill>
              </a:rPr>
              <a:t> служби, вибору типів і кількості засобів механізації та автоматизації обробки інформації, визначення ступеня завантаження структурних підрозділів та окремих працівників.</a:t>
            </a:r>
            <a:endParaRPr lang="ru-RU" sz="3100" dirty="0" smtClean="0">
              <a:solidFill>
                <a:schemeClr val="bg1"/>
              </a:solidFill>
            </a:endParaRPr>
          </a:p>
          <a:p>
            <a:pPr algn="just"/>
            <a:r>
              <a:rPr lang="uk-UA" sz="3100" dirty="0" smtClean="0">
                <a:solidFill>
                  <a:schemeClr val="bg1"/>
                </a:solidFill>
              </a:rPr>
              <a:t> </a:t>
            </a:r>
            <a:endParaRPr lang="ru-RU" sz="3100" dirty="0" smtClean="0">
              <a:solidFill>
                <a:schemeClr val="bg1"/>
              </a:solidFill>
            </a:endParaRPr>
          </a:p>
          <a:p>
            <a:pPr algn="just"/>
            <a:r>
              <a:rPr lang="uk-UA" sz="3100" dirty="0" smtClean="0">
                <a:solidFill>
                  <a:schemeClr val="bg1"/>
                </a:solidFill>
              </a:rPr>
              <a:t>	Зіставлення обсягу документообігу за кілька років дає змогу своєчасно виявити тенденцію його збільшення і виробити заходи щодо скорочення кількості документів.</a:t>
            </a:r>
            <a:endParaRPr lang="ru-RU" sz="3100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Документообіг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205358" y="1246754"/>
            <a:ext cx="11834242" cy="5324535"/>
          </a:xfrm>
          <a:prstGeom prst="rect">
            <a:avLst/>
          </a:prstGeom>
          <a:gradFill rotWithShape="1">
            <a:gsLst>
              <a:gs pos="0">
                <a:srgbClr val="19426B">
                  <a:satMod val="103000"/>
                  <a:lumMod val="102000"/>
                  <a:tint val="94000"/>
                </a:srgbClr>
              </a:gs>
              <a:gs pos="50000">
                <a:srgbClr val="19426B">
                  <a:satMod val="110000"/>
                  <a:lumMod val="100000"/>
                  <a:shade val="100000"/>
                </a:srgbClr>
              </a:gs>
              <a:gs pos="100000">
                <a:srgbClr val="19426B">
                  <a:lumMod val="99000"/>
                  <a:satMod val="120000"/>
                  <a:shade val="78000"/>
                </a:srgbClr>
              </a:gs>
            </a:gsLst>
            <a:lin ang="5400000" scaled="0"/>
          </a:gra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3200" dirty="0" smtClean="0">
                <a:solidFill>
                  <a:schemeClr val="bg1"/>
                </a:solidFill>
              </a:rPr>
              <a:t>	</a:t>
            </a:r>
            <a:r>
              <a:rPr lang="uk-UA" sz="2800" dirty="0" smtClean="0">
                <a:solidFill>
                  <a:schemeClr val="bg1"/>
                </a:solidFill>
              </a:rPr>
              <a:t>Щоденному обліку підлягають усі без винятку документи (ті, що надійшли та ті, що були отримані при обробці, внутрішні документи).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	</a:t>
            </a: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	Загальний документообіг у структурі підраховується за групами і видами документів, реєстраційними формами, структурними підрозділами.</a:t>
            </a:r>
            <a:endParaRPr lang="ru-RU" sz="2800" dirty="0" smtClean="0">
              <a:solidFill>
                <a:schemeClr val="bg1"/>
              </a:solidFill>
            </a:endParaRP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	</a:t>
            </a:r>
          </a:p>
          <a:p>
            <a:pPr algn="just"/>
            <a:r>
              <a:rPr lang="uk-UA" sz="2800" dirty="0" smtClean="0">
                <a:solidFill>
                  <a:schemeClr val="bg1"/>
                </a:solidFill>
              </a:rPr>
              <a:t>	Обсяг документообігу в установі аналізується щоквартально, всі дані доповідаються керівництву для прийняття управлінських рішень щодо вдосконалення роботи з документами.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mtClean="0"/>
              <a:t>Документообіг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955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224408" y="1225689"/>
            <a:ext cx="7128892" cy="54014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uk-UA" sz="2300" b="1" dirty="0" smtClean="0">
                <a:solidFill>
                  <a:schemeClr val="bg1"/>
                </a:solidFill>
              </a:rPr>
              <a:t>Документи класифікуються за такими ознаками:</a:t>
            </a:r>
            <a:endParaRPr lang="ru-RU" sz="2300" b="1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спосіб фіксації інформації;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зміст;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назва;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вид;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складність;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місце складання;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термін виконання;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походження; </a:t>
            </a: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гласність;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юридична сила;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стадія виготовлення;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термін зберігання; 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2">
              <a:buFont typeface="Arial" pitchFamily="34" charset="0"/>
              <a:buChar char="•"/>
            </a:pPr>
            <a:r>
              <a:rPr lang="uk-UA" sz="2300" dirty="0" smtClean="0">
                <a:solidFill>
                  <a:schemeClr val="bg1"/>
                </a:solidFill>
              </a:rPr>
              <a:t>рід діяльності та інше.</a:t>
            </a:r>
            <a:endParaRPr lang="ru-RU" sz="2300" dirty="0">
              <a:solidFill>
                <a:schemeClr val="bg1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8193" name="Picture 1" descr="C:\Users\Nataljya\Downloads\843b0f7c867ea82cab08eefcab75d9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08899" y="2170040"/>
            <a:ext cx="4287664" cy="42942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233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190500" y="1568589"/>
            <a:ext cx="11811000" cy="5047536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300" b="1" dirty="0" smtClean="0">
                <a:solidFill>
                  <a:schemeClr val="bg1"/>
                </a:solidFill>
              </a:rPr>
              <a:t>За способом фіксації інформації розрізняють такі документи: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300" b="1" dirty="0" smtClean="0">
                <a:solidFill>
                  <a:schemeClr val="bg1"/>
                </a:solidFill>
              </a:rPr>
              <a:t>письмові</a:t>
            </a:r>
            <a:r>
              <a:rPr lang="uk-UA" sz="2300" dirty="0" smtClean="0">
                <a:solidFill>
                  <a:schemeClr val="bg1"/>
                </a:solidFill>
              </a:rPr>
              <a:t>,   до   яких  належать   усі  рукописні  та  машинописні документи,     виготовлені    за    допомогою    друкарської    та розмножувальної оргтехніки;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300" b="1" dirty="0" smtClean="0">
                <a:solidFill>
                  <a:schemeClr val="bg1"/>
                </a:solidFill>
              </a:rPr>
              <a:t>графічні</a:t>
            </a:r>
            <a:r>
              <a:rPr lang="uk-UA" sz="2300" dirty="0" smtClean="0">
                <a:solidFill>
                  <a:schemeClr val="bg1"/>
                </a:solidFill>
              </a:rPr>
              <a:t>, в яких зображення об'єктів передано за допомогою ліній, штрихів, світлотіні. Це графіки, мапи, рисунки, малюнки, схеми, плани. Вони цінні своєю ілюстративністю;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300" b="1" dirty="0" err="1" smtClean="0">
                <a:solidFill>
                  <a:schemeClr val="bg1"/>
                </a:solidFill>
              </a:rPr>
              <a:t>фото-</a:t>
            </a:r>
            <a:r>
              <a:rPr lang="uk-UA" sz="2300" b="1" dirty="0" smtClean="0">
                <a:solidFill>
                  <a:schemeClr val="bg1"/>
                </a:solidFill>
              </a:rPr>
              <a:t>   й   кінодокументи</a:t>
            </a:r>
            <a:r>
              <a:rPr lang="uk-UA" sz="2300" dirty="0" smtClean="0">
                <a:solidFill>
                  <a:schemeClr val="bg1"/>
                </a:solidFill>
              </a:rPr>
              <a:t>   -   такі,   що   створені   способами  фотографування й кінематографії. Це </a:t>
            </a:r>
            <a:r>
              <a:rPr lang="uk-UA" sz="2300" dirty="0" err="1" smtClean="0">
                <a:solidFill>
                  <a:schemeClr val="bg1"/>
                </a:solidFill>
              </a:rPr>
              <a:t>кіно-</a:t>
            </a:r>
            <a:r>
              <a:rPr lang="uk-UA" sz="2300" dirty="0" smtClean="0">
                <a:solidFill>
                  <a:schemeClr val="bg1"/>
                </a:solidFill>
              </a:rPr>
              <a:t> та фотоплівки, фотокартки.   На них можна зафіксувати ті явища, які іншим способом зафіксувати важко чи неможливо;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1" algn="just">
              <a:buFont typeface="Arial" pitchFamily="34" charset="0"/>
              <a:buChar char="•"/>
            </a:pPr>
            <a:r>
              <a:rPr lang="uk-UA" sz="2300" b="1" dirty="0" err="1" smtClean="0">
                <a:solidFill>
                  <a:schemeClr val="bg1"/>
                </a:solidFill>
              </a:rPr>
              <a:t>фонодокументи</a:t>
            </a:r>
            <a:r>
              <a:rPr lang="uk-UA" sz="2300" b="1" dirty="0" smtClean="0">
                <a:solidFill>
                  <a:schemeClr val="bg1"/>
                </a:solidFill>
              </a:rPr>
              <a:t> </a:t>
            </a:r>
            <a:r>
              <a:rPr lang="uk-UA" sz="2300" dirty="0" smtClean="0">
                <a:solidFill>
                  <a:schemeClr val="bg1"/>
                </a:solidFill>
              </a:rPr>
              <a:t>- такі, що створюються за допомогою будь-якої системи </a:t>
            </a:r>
            <a:r>
              <a:rPr lang="uk-UA" sz="2300" dirty="0" err="1" smtClean="0">
                <a:solidFill>
                  <a:schemeClr val="bg1"/>
                </a:solidFill>
              </a:rPr>
              <a:t>звукозаписування</a:t>
            </a:r>
            <a:r>
              <a:rPr lang="uk-UA" sz="2300" dirty="0" smtClean="0">
                <a:solidFill>
                  <a:schemeClr val="bg1"/>
                </a:solidFill>
              </a:rPr>
              <a:t> й відтворюють звукову інформацію (наприклад, записану під час проведення засідань, зборів, нарад тощо).</a:t>
            </a:r>
            <a:endParaRPr lang="ru-RU" sz="2300" dirty="0">
              <a:solidFill>
                <a:schemeClr val="bg1"/>
              </a:solidFill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214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984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="" xmlns:a16="http://schemas.microsoft.com/office/drawing/2014/main" id="{E3D3D7B4-D6F0-4AB5-B9EB-E096F0AFDC1E}"/>
              </a:ext>
            </a:extLst>
          </p:cNvPr>
          <p:cNvSpPr/>
          <p:nvPr/>
        </p:nvSpPr>
        <p:spPr>
          <a:xfrm>
            <a:off x="215900" y="1920663"/>
            <a:ext cx="8001000" cy="2181437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b="1" dirty="0" smtClean="0"/>
              <a:t>За змістом документи поділяють на: 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uk-UA" sz="2800" dirty="0" smtClean="0"/>
              <a:t>організаційно-розпорядчі;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uk-UA" sz="2800" dirty="0" smtClean="0"/>
              <a:t>фінансово-розрахункові;</a:t>
            </a:r>
            <a:endParaRPr lang="ru-RU" sz="2800" dirty="0" smtClean="0"/>
          </a:p>
          <a:p>
            <a:pPr lvl="0">
              <a:buFont typeface="Arial" pitchFamily="34" charset="0"/>
              <a:buChar char="•"/>
            </a:pPr>
            <a:r>
              <a:rPr lang="uk-UA" sz="2800" dirty="0" smtClean="0"/>
              <a:t>постачально-збутові та ін.</a:t>
            </a:r>
            <a:endParaRPr lang="ru-RU" sz="2800" dirty="0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1259588" y="162512"/>
            <a:ext cx="9053954" cy="532820"/>
          </a:xfrm>
        </p:spPr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 descr="C:\Users\Nataljya\Downloads\документы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54909" y="1912936"/>
            <a:ext cx="4011691" cy="4894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1416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326008" y="1644334"/>
            <a:ext cx="11675492" cy="4893647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600" b="1" dirty="0" smtClean="0">
                <a:solidFill>
                  <a:schemeClr val="bg1"/>
                </a:solidFill>
              </a:rPr>
              <a:t>Документи, які належать до ОРД, можна умовно поділити на такі групи:</a:t>
            </a:r>
            <a:endParaRPr lang="ru-RU" sz="2600" b="1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600" b="1" dirty="0" smtClean="0">
                <a:solidFill>
                  <a:schemeClr val="bg1"/>
                </a:solidFill>
              </a:rPr>
              <a:t>організаційні</a:t>
            </a:r>
            <a:r>
              <a:rPr lang="uk-UA" sz="2600" dirty="0" smtClean="0">
                <a:solidFill>
                  <a:schemeClr val="bg1"/>
                </a:solidFill>
              </a:rPr>
              <a:t> (положення, інструкції, правила, статути, тощо);</a:t>
            </a:r>
            <a:endParaRPr lang="ru-RU" sz="26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600" b="1" dirty="0" smtClean="0">
                <a:solidFill>
                  <a:schemeClr val="bg1"/>
                </a:solidFill>
              </a:rPr>
              <a:t>розпорядчі</a:t>
            </a:r>
            <a:r>
              <a:rPr lang="uk-UA" sz="2600" dirty="0" smtClean="0">
                <a:solidFill>
                  <a:schemeClr val="bg1"/>
                </a:solidFill>
              </a:rPr>
              <a:t> (постанови, рішення, розпорядження, вказівки тощо);</a:t>
            </a:r>
            <a:endParaRPr lang="ru-RU" sz="26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600" b="1" dirty="0" smtClean="0">
                <a:solidFill>
                  <a:schemeClr val="bg1"/>
                </a:solidFill>
              </a:rPr>
              <a:t>довідково-інформаційні</a:t>
            </a:r>
            <a:r>
              <a:rPr lang="uk-UA" sz="2600" dirty="0" smtClean="0">
                <a:solidFill>
                  <a:schemeClr val="bg1"/>
                </a:solidFill>
              </a:rPr>
              <a:t> (довідки, протоколи, акти, пояснювальні та службові записки, службові листи, відгуки, плани роботи, телеграми, телефонограми, звіти, доповіді тощо);</a:t>
            </a:r>
            <a:endParaRPr lang="ru-RU" sz="26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600" b="1" dirty="0" smtClean="0">
                <a:solidFill>
                  <a:schemeClr val="bg1"/>
                </a:solidFill>
              </a:rPr>
              <a:t>з кадрових питань </a:t>
            </a:r>
            <a:r>
              <a:rPr lang="uk-UA" sz="2600" dirty="0" smtClean="0">
                <a:solidFill>
                  <a:schemeClr val="bg1"/>
                </a:solidFill>
              </a:rPr>
              <a:t>(заяви, накази по особовому складу, особові картки, трудові книжки, характеристики тощо);</a:t>
            </a:r>
            <a:endParaRPr lang="ru-RU" sz="26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600" b="1" dirty="0" smtClean="0">
                <a:solidFill>
                  <a:schemeClr val="bg1"/>
                </a:solidFill>
              </a:rPr>
              <a:t>особові офіційні </a:t>
            </a:r>
            <a:r>
              <a:rPr lang="uk-UA" sz="2600" dirty="0" smtClean="0">
                <a:solidFill>
                  <a:schemeClr val="bg1"/>
                </a:solidFill>
              </a:rPr>
              <a:t>(пропозиції, заяви, скарги, автобіографії, розписки, доручення тощо).</a:t>
            </a:r>
            <a:endParaRPr lang="ru-RU" sz="2600" dirty="0">
              <a:solidFill>
                <a:schemeClr val="bg1"/>
              </a:solidFill>
            </a:endParaRPr>
          </a:p>
        </p:txBody>
      </p:sp>
      <p:sp>
        <p:nvSpPr>
          <p:cNvPr id="11" name="Заголовок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9329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326008" y="1505066"/>
            <a:ext cx="5693792" cy="46166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За    назвою    розрізняють:</a:t>
            </a:r>
            <a:r>
              <a:rPr lang="uk-UA" sz="2400" dirty="0" smtClean="0">
                <a:solidFill>
                  <a:schemeClr val="bg1"/>
                </a:solidFill>
              </a:rPr>
              <a:t>   </a:t>
            </a:r>
            <a:endParaRPr lang="ru-RU" sz="2400" dirty="0" smtClean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214" y="2053454"/>
            <a:ext cx="7132444" cy="4614046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127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152401" y="1212093"/>
            <a:ext cx="8699500" cy="5401479"/>
          </a:xfrm>
          <a:prstGeom prst="rect">
            <a:avLst/>
          </a:prstGeom>
          <a:solidFill>
            <a:srgbClr val="19426B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300" b="1" dirty="0" smtClean="0">
                <a:solidFill>
                  <a:schemeClr val="bg1"/>
                </a:solidFill>
              </a:rPr>
              <a:t>За видами документи поділяють на:</a:t>
            </a:r>
            <a:endParaRPr lang="ru-RU" sz="23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300" b="1" dirty="0" smtClean="0">
                <a:solidFill>
                  <a:schemeClr val="bg1"/>
                </a:solidFill>
              </a:rPr>
              <a:t>типові</a:t>
            </a:r>
            <a:r>
              <a:rPr lang="uk-UA" sz="2300" dirty="0" smtClean="0">
                <a:solidFill>
                  <a:schemeClr val="bg1"/>
                </a:solidFill>
              </a:rPr>
              <a:t>, що розробляються вищими органами для підвідомчих організацій з однорідними функціями </a:t>
            </a:r>
            <a:br>
              <a:rPr lang="uk-UA" sz="2300" dirty="0" smtClean="0">
                <a:solidFill>
                  <a:schemeClr val="bg1"/>
                </a:solidFill>
              </a:rPr>
            </a:br>
            <a:r>
              <a:rPr lang="uk-UA" sz="2300" dirty="0" smtClean="0">
                <a:solidFill>
                  <a:schemeClr val="bg1"/>
                </a:solidFill>
              </a:rPr>
              <a:t>і мають обов'язковий характер;</a:t>
            </a:r>
          </a:p>
          <a:p>
            <a:pPr lvl="0" algn="just">
              <a:buFont typeface="Arial" pitchFamily="34" charset="0"/>
              <a:buChar char="•"/>
            </a:pPr>
            <a:endParaRPr lang="ru-RU" sz="23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300" b="1" dirty="0" smtClean="0">
                <a:solidFill>
                  <a:schemeClr val="bg1"/>
                </a:solidFill>
              </a:rPr>
              <a:t>трафаретні</a:t>
            </a:r>
            <a:r>
              <a:rPr lang="uk-UA" sz="2300" dirty="0" smtClean="0">
                <a:solidFill>
                  <a:schemeClr val="bg1"/>
                </a:solidFill>
              </a:rPr>
              <a:t>, котрі виготовляються друкарським способом: незмінювана частина тексту документа друкується на поліграфічних машинах, а для змінної інформації залишаються вільні місця. Такі документи зараз найпоширеніші, оскільки на їх складанні та обробленні економиться час;</a:t>
            </a:r>
          </a:p>
          <a:p>
            <a:pPr lvl="0" algn="just"/>
            <a:endParaRPr lang="ru-RU" sz="2300" dirty="0" smtClean="0">
              <a:solidFill>
                <a:schemeClr val="bg1"/>
              </a:solidFill>
            </a:endParaRPr>
          </a:p>
          <a:p>
            <a:pPr algn="just">
              <a:buFont typeface="Arial" pitchFamily="34" charset="0"/>
              <a:buChar char="•"/>
            </a:pPr>
            <a:r>
              <a:rPr lang="uk-UA" sz="2300" b="1" dirty="0" smtClean="0">
                <a:solidFill>
                  <a:schemeClr val="bg1"/>
                </a:solidFill>
              </a:rPr>
              <a:t>індивідуальні</a:t>
            </a:r>
            <a:r>
              <a:rPr lang="uk-UA" sz="2300" dirty="0" smtClean="0">
                <a:solidFill>
                  <a:schemeClr val="bg1"/>
                </a:solidFill>
              </a:rPr>
              <a:t>, які створюються кожного разу по новому. Це доповідні, службові, пояснювальні записки, автобіографії тощо.</a:t>
            </a:r>
            <a:endParaRPr lang="ru-RU" sz="23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9" name="Picture 2" descr="C:\Users\Nataljya\Downloads\00000176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88085" y="2336800"/>
            <a:ext cx="2815501" cy="3517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5038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0" descr="3D_27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33" y="11"/>
            <a:ext cx="12954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C3A030C-D3AE-4801-83A3-71487A8CFDE6}"/>
              </a:ext>
            </a:extLst>
          </p:cNvPr>
          <p:cNvSpPr txBox="1"/>
          <p:nvPr/>
        </p:nvSpPr>
        <p:spPr>
          <a:xfrm>
            <a:off x="254000" y="1490180"/>
            <a:ext cx="11709400" cy="2169825"/>
          </a:xfrm>
          <a:prstGeom prst="rect">
            <a:avLst/>
          </a:prstGeom>
          <a:solidFill>
            <a:srgbClr val="008000"/>
          </a:solidFill>
          <a:ln>
            <a:noFill/>
          </a:ln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just"/>
            <a:r>
              <a:rPr lang="uk-UA" sz="2700" b="1" dirty="0" smtClean="0">
                <a:solidFill>
                  <a:schemeClr val="bg1"/>
                </a:solidFill>
              </a:rPr>
              <a:t>За складністю документи бувають:</a:t>
            </a:r>
            <a:endParaRPr lang="ru-RU" sz="27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700" b="1" dirty="0" smtClean="0">
                <a:solidFill>
                  <a:schemeClr val="bg1"/>
                </a:solidFill>
              </a:rPr>
              <a:t>прості</a:t>
            </a:r>
            <a:r>
              <a:rPr lang="uk-UA" sz="2700" dirty="0" smtClean="0">
                <a:solidFill>
                  <a:schemeClr val="bg1"/>
                </a:solidFill>
              </a:rPr>
              <a:t>, що містять інформацію з одного питання;</a:t>
            </a:r>
            <a:endParaRPr lang="ru-RU" sz="2700" dirty="0" smtClean="0">
              <a:solidFill>
                <a:schemeClr val="bg1"/>
              </a:solidFill>
            </a:endParaRPr>
          </a:p>
          <a:p>
            <a:pPr lvl="0" algn="just">
              <a:buFont typeface="Arial" pitchFamily="34" charset="0"/>
              <a:buChar char="•"/>
            </a:pPr>
            <a:r>
              <a:rPr lang="uk-UA" sz="2700" b="1" dirty="0" smtClean="0">
                <a:solidFill>
                  <a:schemeClr val="bg1"/>
                </a:solidFill>
              </a:rPr>
              <a:t>складні</a:t>
            </a:r>
            <a:r>
              <a:rPr lang="uk-UA" sz="2700" dirty="0" smtClean="0">
                <a:solidFill>
                  <a:schemeClr val="bg1"/>
                </a:solidFill>
              </a:rPr>
              <a:t>, які містять інформація щодо двох і більше питань.</a:t>
            </a:r>
            <a:endParaRPr lang="ru-RU" sz="2700" dirty="0" smtClean="0">
              <a:solidFill>
                <a:schemeClr val="bg1"/>
              </a:solidFill>
            </a:endParaRPr>
          </a:p>
          <a:p>
            <a:pPr algn="just"/>
            <a:r>
              <a:rPr lang="uk-UA" sz="2700" dirty="0" smtClean="0">
                <a:solidFill>
                  <a:schemeClr val="bg1"/>
                </a:solidFill>
              </a:rPr>
              <a:t>Слід   урахувати,   що   прості   документи   легше   </a:t>
            </a:r>
            <a:br>
              <a:rPr lang="uk-UA" sz="2700" dirty="0" smtClean="0">
                <a:solidFill>
                  <a:schemeClr val="bg1"/>
                </a:solidFill>
              </a:rPr>
            </a:br>
            <a:r>
              <a:rPr lang="uk-UA" sz="2700" dirty="0" smtClean="0">
                <a:solidFill>
                  <a:schemeClr val="bg1"/>
                </a:solidFill>
              </a:rPr>
              <a:t>оброблювати, контролювати їх виконання, здійснювати пошук.</a:t>
            </a:r>
            <a:endParaRPr lang="ru-RU" sz="2700" dirty="0">
              <a:solidFill>
                <a:schemeClr val="bg1"/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smtClean="0"/>
              <a:t>Документ - матеріальний носій інформації. Класифікація документів</a:t>
            </a:r>
            <a:endParaRPr lang="ru-RU" dirty="0"/>
          </a:p>
        </p:txBody>
      </p:sp>
      <p:pic>
        <p:nvPicPr>
          <p:cNvPr id="11" name="Picture 4" descr="Похожее изображени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32475" y="3751262"/>
            <a:ext cx="5572125" cy="2966758"/>
          </a:xfrm>
          <a:prstGeom prst="rect">
            <a:avLst/>
          </a:prstGeom>
          <a:noFill/>
        </p:spPr>
      </p:pic>
      <p:pic>
        <p:nvPicPr>
          <p:cNvPr id="15361" name="Picture 1" descr="C:\Users\Nataljya\Downloads\elektronnaya-podacha-dokumentov-v-sud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41400" y="3752850"/>
            <a:ext cx="3810000" cy="2933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370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Настроювані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156884</TotalTime>
  <Words>1064</Words>
  <Application>Microsoft Office PowerPoint</Application>
  <PresentationFormat>Произвольный</PresentationFormat>
  <Paragraphs>162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Документ - матеріальний носій інформації. Класифікація документів</vt:lpstr>
      <vt:lpstr>Формуляр документа </vt:lpstr>
      <vt:lpstr>Реквізити та їх розташування в  організаційно-розпорядчих документах:</vt:lpstr>
      <vt:lpstr>Реквізити та їх розташування в  організаційно-розпорядчих документах:</vt:lpstr>
      <vt:lpstr>Реквізити та їх розташування в  організаційно-розпорядчих документах:</vt:lpstr>
      <vt:lpstr>Презентация PowerPoint</vt:lpstr>
      <vt:lpstr>Презентация PowerPoint</vt:lpstr>
      <vt:lpstr>Документообіг</vt:lpstr>
      <vt:lpstr>Документообіг</vt:lpstr>
      <vt:lpstr>Документообіг</vt:lpstr>
      <vt:lpstr>Документообіг</vt:lpstr>
      <vt:lpstr>Документообіг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ГригоренкоСергій</dc:creator>
  <cp:lastModifiedBy>Администратор</cp:lastModifiedBy>
  <cp:revision>1238</cp:revision>
  <dcterms:created xsi:type="dcterms:W3CDTF">2016-06-06T19:48:43Z</dcterms:created>
  <dcterms:modified xsi:type="dcterms:W3CDTF">2021-05-24T07:37:01Z</dcterms:modified>
</cp:coreProperties>
</file>